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98" r:id="rId2"/>
    <p:sldId id="294" r:id="rId3"/>
    <p:sldId id="267" r:id="rId4"/>
    <p:sldId id="314" r:id="rId5"/>
    <p:sldId id="315" r:id="rId6"/>
    <p:sldId id="327" r:id="rId7"/>
    <p:sldId id="325" r:id="rId8"/>
    <p:sldId id="335" r:id="rId9"/>
    <p:sldId id="328" r:id="rId10"/>
    <p:sldId id="330" r:id="rId11"/>
    <p:sldId id="334" r:id="rId12"/>
    <p:sldId id="331" r:id="rId13"/>
    <p:sldId id="333" r:id="rId14"/>
    <p:sldId id="332" r:id="rId15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81">
          <p15:clr>
            <a:srgbClr val="A4A3A4"/>
          </p15:clr>
        </p15:guide>
        <p15:guide id="2" pos="2880">
          <p15:clr>
            <a:srgbClr val="A4A3A4"/>
          </p15:clr>
        </p15:guide>
        <p15:guide id="3" pos="431">
          <p15:clr>
            <a:srgbClr val="A4A3A4"/>
          </p15:clr>
        </p15:guide>
        <p15:guide id="4" pos="295">
          <p15:clr>
            <a:srgbClr val="A4A3A4"/>
          </p15:clr>
        </p15:guide>
        <p15:guide id="5" pos="5465">
          <p15:clr>
            <a:srgbClr val="A4A3A4"/>
          </p15:clr>
        </p15:guide>
        <p15:guide id="6" pos="532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ртур Стрекозов" initials="АС" lastIdx="2" clrIdx="0">
    <p:extLst>
      <p:ext uri="{19B8F6BF-5375-455C-9EA6-DF929625EA0E}">
        <p15:presenceInfo xmlns:p15="http://schemas.microsoft.com/office/powerpoint/2012/main" userId="de5b879b5fc0735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B0F0"/>
    <a:srgbClr val="F2F2F2"/>
    <a:srgbClr val="3366C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A111915-BE36-4E01-A7E5-04B1672EAD32}" styleName="Светлый стиль 2 -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2DE63D5-997A-4646-A377-4702673A728D}" styleName="Светлый стиль 2 -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Светлый стиль 2 -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5AB1C69-6EDB-4FF4-983F-18BD219EF322}" styleName="Средний стиль 2 -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Средний стиль 2 -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78239" autoAdjust="0"/>
  </p:normalViewPr>
  <p:slideViewPr>
    <p:cSldViewPr showGuides="1">
      <p:cViewPr varScale="1">
        <p:scale>
          <a:sx n="101" d="100"/>
          <a:sy n="101" d="100"/>
        </p:scale>
        <p:origin x="126" y="246"/>
      </p:cViewPr>
      <p:guideLst>
        <p:guide orient="horz" pos="2981"/>
        <p:guide pos="2880"/>
        <p:guide pos="431"/>
        <p:guide pos="295"/>
        <p:guide pos="5465"/>
        <p:guide pos="532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7-02T17:51:53.166" idx="2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11.png>
</file>

<file path=ppt/media/image12.gif>
</file>

<file path=ppt/media/image2.jpe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6BEAC-2F39-4C46-AD57-FBC90A5A3359}" type="datetimeFigureOut">
              <a:rPr lang="ru-RU" smtClean="0"/>
              <a:t>03.07.2020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7DF27-0468-4656-931E-5B03ECC249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642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36987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Анализируя результаты алгоритмов, лучшее быстродействие показало использование модели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HSV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однако у этого алгоритма наибольшее количество минимальных настраиваемых параметров (которые являются обязательными), при этом сам алгоритм качественно справляется с задачей детектирования. Самое минимальное количество настраиваемых параметров у алгоритма пороговой фильтрации, ввиду вероятного использования морфологии, данный алгоритм нельзя отнести к простым, хотя он также качественно справился с поставленной задачей в эксперименте. Алгоритм с использованием детектора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Canny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показал худший результат и не справился в полной мере с поставленной задачей: было найдено слишком много  «ложных» бликов.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дальнейшем было решено использовать модель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HSV.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Его </a:t>
            </a:r>
            <a:r>
              <a:rPr lang="ru-RU" dirty="0"/>
              <a:t>трудно настроить, но</a:t>
            </a:r>
            <a:r>
              <a:rPr lang="en-US" dirty="0"/>
              <a:t> </a:t>
            </a:r>
            <a:r>
              <a:rPr lang="ru-RU" dirty="0"/>
              <a:t>предположительно, возможно задать настройки для системы при различных параметрах помещения (например, освещения) и пользоваться ими в зависимости от ситуации. Плюсом данного метода можно назвать использования канала яркости, поскольку это является важным признаком при поиске блика от камеры. Причём в примере на предыдущем слайде, можно было даже не применять функцию поиска площади, но она необходима для надёжности работы алгоритма.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(80-85 секунд)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93800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Главная цель данного этапа состоит в том, чтобы оптимизировать обработку кадров видеопотока, посредством создания нескольких потоков, каждый из которых выполняет только одну (или несколько) функций обработки изображений, тем самым получая высокую частоту кадров в сочетании с большим разрешением изображения. Для этой цели каждый поток имеет свой буфер кадров, который дополнительно помогает отсеивать «ложные» блики. </a:t>
            </a:r>
            <a:r>
              <a:rPr lang="ru-RU" dirty="0"/>
              <a:t>Результат</a:t>
            </a:r>
            <a:r>
              <a:rPr lang="en-US" dirty="0"/>
              <a:t>: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(27 секунд)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76607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Результат</a:t>
            </a:r>
            <a:r>
              <a:rPr lang="en-US" dirty="0"/>
              <a:t>: </a:t>
            </a:r>
            <a:r>
              <a:rPr lang="ru-RU" dirty="0"/>
              <a:t>поезд сделал бум. На данной анимации, можно заметить, как в видеопотоке происходит поиск видеокамер. Сначала одной, потом двух, затем трёх. Отдельно стоит подчеркнуть, что в последнем случае одна из камер находится ближе чем остальные, при этом расстояние от прибора до видеокамеры не учитывается. Тем не менее, алгоритм показывает удовлетворительные результаты. (22-30 секунд)</a:t>
            </a:r>
            <a:br>
              <a:rPr lang="ru-RU" dirty="0"/>
            </a:br>
            <a:r>
              <a:rPr lang="ru-RU" dirty="0"/>
              <a:t>На этом у меня всё.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26743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36987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/>
              <a:t>Кластеризация</a:t>
            </a:r>
            <a:r>
              <a:rPr lang="ru-RU" dirty="0"/>
              <a:t> т.е. разбиение изображения на группы по схожести или близости некоторых важных признаков. Внутри каждой группы должны оказаться «похожие» объекты, а объекты разных групп должны быть как можно более отличны.  </a:t>
            </a:r>
            <a:r>
              <a:rPr lang="ru-RU" b="1" dirty="0"/>
              <a:t>Классификация</a:t>
            </a:r>
            <a:r>
              <a:rPr lang="ru-RU" dirty="0"/>
              <a:t>.</a:t>
            </a:r>
            <a:r>
              <a:rPr lang="ru-RU" baseline="0" dirty="0"/>
              <a:t> Классификация — это разделение элементов изображения на разновидности согласно каким-либо важным признакам. </a:t>
            </a:r>
            <a:r>
              <a:rPr lang="ru-RU" dirty="0"/>
              <a:t>Главное отличие кластеризации от классификации состоит в том, что перечень групп четко не задан и определяется в процессе работы алгоритма. </a:t>
            </a:r>
          </a:p>
          <a:p>
            <a:r>
              <a:rPr lang="ru-RU" dirty="0"/>
              <a:t>Наконец, </a:t>
            </a:r>
            <a:r>
              <a:rPr lang="ru-RU" b="1" dirty="0"/>
              <a:t>верификация</a:t>
            </a:r>
            <a:r>
              <a:rPr lang="ru-RU" dirty="0"/>
              <a:t> т.е. обнаружение конкретного искомого объекта.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519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…..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В работе много места было уделено скрытым камерам, потому что в перспективе, разрабатываемая система сможет находит даже их. Ключевым параметром для обнаружения именно </a:t>
            </a:r>
            <a:r>
              <a:rPr lang="en-US" dirty="0"/>
              <a:t>pinhole</a:t>
            </a:r>
            <a:r>
              <a:rPr lang="ru-RU" dirty="0"/>
              <a:t> камеры (и не только) является диаметр входного зрачка. (30 секунд)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6068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данной таблице приведены характеристики оптических детекторов по обнаружению скрытых камер. Исходя из обзора и характеристик этой таблицы, можно сделать вывод, что в свободной продаже прибора с автоматизированным режимом поиска нет, тем самым подчеркивается актуальность исследований по этой теме. </a:t>
            </a:r>
          </a:p>
          <a:p>
            <a:r>
              <a:rPr lang="ru-RU" dirty="0"/>
              <a:t>В работе уделено немного места электромагнитным детекторам – их видам и принципу работы, это опять же сделано для того, чтобы читатель статьи имел представление, что это не единственный тип детекторов, который может помочь в поиске скрытых ОЭП. (34 секунды)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(убрать????)!!!!!!!!!!!!!!!!!!!!!(</a:t>
            </a:r>
            <a:r>
              <a:rPr lang="ru-RU" dirty="0">
                <a:solidFill>
                  <a:srgbClr val="FF0000"/>
                </a:solidFill>
              </a:rPr>
              <a:t>также коэффициент отражения фокального отражающего элемента, суммарный коэффициент пропускания оптической </a:t>
            </a:r>
            <a:r>
              <a:rPr lang="ru-RU" dirty="0" err="1">
                <a:solidFill>
                  <a:srgbClr val="FF0000"/>
                </a:solidFill>
              </a:rPr>
              <a:t>световозвращающей</a:t>
            </a:r>
            <a:r>
              <a:rPr lang="ru-RU" dirty="0">
                <a:solidFill>
                  <a:srgbClr val="FF0000"/>
                </a:solidFill>
              </a:rPr>
              <a:t> системы</a:t>
            </a:r>
            <a:r>
              <a:rPr lang="ru-RU" dirty="0"/>
              <a:t>). «</a:t>
            </a:r>
            <a:r>
              <a:rPr lang="ru-RU" dirty="0" err="1"/>
              <a:t>pinhole</a:t>
            </a:r>
            <a:r>
              <a:rPr lang="ru-RU" dirty="0"/>
              <a:t>» имеет широкие </a:t>
            </a:r>
            <a:r>
              <a:rPr lang="ru-RU" dirty="0" err="1"/>
              <a:t>пелегационные</a:t>
            </a:r>
            <a:r>
              <a:rPr lang="ru-RU" dirty="0"/>
              <a:t> характеристики по сравнению с другими 39 типами инспектируемых ОЭП [17]. Это вызвано тем, что «</a:t>
            </a:r>
            <a:r>
              <a:rPr lang="ru-RU" dirty="0" err="1"/>
              <a:t>pin-hole</a:t>
            </a:r>
            <a:r>
              <a:rPr lang="ru-RU" dirty="0"/>
              <a:t>» имеют большие угловые поле зрения.  </a:t>
            </a:r>
          </a:p>
          <a:p>
            <a:r>
              <a:rPr lang="ru-RU" dirty="0"/>
              <a:t>Показано, что диапазон типичных значений </a:t>
            </a:r>
            <a:r>
              <a:rPr lang="ru-RU" dirty="0" err="1"/>
              <a:t>пеленгационных</a:t>
            </a:r>
            <a:r>
              <a:rPr lang="ru-RU" dirty="0"/>
              <a:t> характеристик камер «</a:t>
            </a:r>
            <a:r>
              <a:rPr lang="ru-RU" dirty="0" err="1"/>
              <a:t>pin-hole</a:t>
            </a:r>
            <a:r>
              <a:rPr lang="ru-RU" dirty="0"/>
              <a:t>» лежит в пределах до 45 градусов. Результат расчета </a:t>
            </a:r>
            <a:r>
              <a:rPr lang="ru-RU" dirty="0" err="1"/>
              <a:t>пеленгационных</a:t>
            </a:r>
            <a:r>
              <a:rPr lang="ru-RU" dirty="0"/>
              <a:t> характеристик показал, что угловая ширина </a:t>
            </a:r>
            <a:r>
              <a:rPr lang="ru-RU" dirty="0" err="1"/>
              <a:t>пеленгационной</a:t>
            </a:r>
            <a:r>
              <a:rPr lang="ru-RU" dirty="0"/>
              <a:t> характеристики по уровню 0,1 незначительно отличается от углового поля зрения «</a:t>
            </a:r>
            <a:r>
              <a:rPr lang="ru-RU" dirty="0" err="1"/>
              <a:t>pin-hole</a:t>
            </a:r>
            <a:r>
              <a:rPr lang="ru-RU" dirty="0"/>
              <a:t>» камер!!!!!!!!!!!!!!!! (убрать?????)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148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Алгоритм. Прежде всего нужно подготовить кадры для дальнейшей обработки, потому что после получения разностного кадра существует вариативность, которую я поясню дальше.</a:t>
            </a:r>
          </a:p>
          <a:p>
            <a:r>
              <a:rPr lang="ru-RU" dirty="0"/>
              <a:t>Комментировать загрузку изображений я не буду.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Сегментация. В работе используется </a:t>
            </a:r>
            <a:r>
              <a:rPr lang="en-US" dirty="0" err="1"/>
              <a:t>MeanShift</a:t>
            </a:r>
            <a:r>
              <a:rPr lang="ru-RU" dirty="0"/>
              <a:t>. Поскольку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MeanShift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группирует объекты с близкими признаками, то пиксели со схожими признаками объединяются в один сегмент, на выходе получается изображение с однородными областями, в дальнейшем это поможет при вычислении площади найденных бликов, тем самым помогая при фильтрации ложных бликов. </a:t>
            </a:r>
            <a:r>
              <a:rPr lang="ru-RU" dirty="0"/>
              <a:t>(25-30 секунд)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6805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Получение разностного кадра. Для этого нужно вычесть пассивные кадры из активных. «Активные» кадры содержат изображения фона (включающее блики от обнаруженных скрытых камер) и изображения диффузно-отражающих элементов пространства. «Пассивные» кадры несут в себе информацию только о фоне. </a:t>
            </a:r>
            <a:r>
              <a:rPr lang="ru-RU" dirty="0"/>
              <a:t>Данный этап алгоритма позволяет исключить из последующей обработки отражённое фоновое излучение от объектов, находящихся в зоне подсвета лазера. Результат</a:t>
            </a:r>
            <a:r>
              <a:rPr lang="en-US" dirty="0"/>
              <a:t>: </a:t>
            </a:r>
            <a:r>
              <a:rPr lang="ru-RU" dirty="0"/>
              <a:t>(25-30 секунд)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33415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  <a:r>
              <a:rPr lang="en-US" dirty="0"/>
              <a:t>: </a:t>
            </a:r>
            <a:r>
              <a:rPr lang="ru-RU" dirty="0"/>
              <a:t>поезд сделал бум. То есть, как вы можете заметить на данной анимации, отражённый от белой поверхности блик, «гасится» благодаря разностному кадру. (20 секунд)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52383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 говорилось ранее, существует вариативность алгоритма после получения разностного кадра. Началом является получение разностного кадра, а концом – выделение и отрисовка окружностей с наложением на текущий кадр. Всего здесь представлено три варианта алгоритма</a:t>
            </a:r>
            <a:r>
              <a:rPr lang="en-US" dirty="0"/>
              <a:t>: </a:t>
            </a:r>
            <a:r>
              <a:rPr lang="ru-RU" dirty="0"/>
              <a:t>с использованием фильтра Кенни, пороговой фильтрации и с использованием модели </a:t>
            </a:r>
            <a:r>
              <a:rPr lang="en-US" dirty="0"/>
              <a:t>HSV</a:t>
            </a:r>
            <a:r>
              <a:rPr lang="ru-RU" dirty="0"/>
              <a:t>. В деталях расписывать работу этих методов я не стану, потому что на это уйдёт минут 20, но результаты покажу. (27-30 секунд)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7912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Это результат работы детектора Кенни. Я его демонстрировал ещё в прошлом семестре, правда не на собственных кадрах. Как можно увидеть – здесь довольно много ложных бликов. (10 секунд)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49819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данном слайде слева представлена работа алгоритма с использованием пороговой фильтрации, а справа – с использованием модели </a:t>
            </a:r>
            <a:r>
              <a:rPr lang="en-US" dirty="0"/>
              <a:t>HSV. </a:t>
            </a:r>
            <a:r>
              <a:rPr lang="ru-RU" dirty="0"/>
              <a:t>Оба алгоритма удачно справились с задачей, правда пороговая фильтрация здесь нашла скорее часть камеры, нежели объектив. (20 секунд)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7DF27-0468-4656-931E-5B03ECC249DB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891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13"/>
          <p:cNvSpPr>
            <a:spLocks noChangeArrowheads="1"/>
          </p:cNvSpPr>
          <p:nvPr userDrawn="1"/>
        </p:nvSpPr>
        <p:spPr bwMode="auto">
          <a:xfrm>
            <a:off x="320675" y="771550"/>
            <a:ext cx="8486775" cy="4248472"/>
          </a:xfrm>
          <a:prstGeom prst="roundRect">
            <a:avLst>
              <a:gd name="adj" fmla="val 662"/>
            </a:avLst>
          </a:prstGeom>
          <a:gradFill rotWithShape="0">
            <a:gsLst>
              <a:gs pos="0">
                <a:srgbClr val="B2B2B2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01700"/>
            <a:endParaRPr lang="ru-RU" sz="1200" b="1">
              <a:solidFill>
                <a:srgbClr val="5F5F5F"/>
              </a:solidFill>
            </a:endParaRPr>
          </a:p>
        </p:txBody>
      </p:sp>
      <p:sp>
        <p:nvSpPr>
          <p:cNvPr id="10" name="Rectangle 3"/>
          <p:cNvSpPr>
            <a:spLocks noChangeArrowheads="1"/>
          </p:cNvSpPr>
          <p:nvPr userDrawn="1"/>
        </p:nvSpPr>
        <p:spPr bwMode="auto">
          <a:xfrm>
            <a:off x="467544" y="915566"/>
            <a:ext cx="8208912" cy="3967210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01700"/>
            <a:endParaRPr lang="ru-RU" sz="1200" b="1">
              <a:solidFill>
                <a:schemeClr val="bg1"/>
              </a:solidFill>
            </a:endParaRPr>
          </a:p>
        </p:txBody>
      </p:sp>
      <p:pic>
        <p:nvPicPr>
          <p:cNvPr id="8" name="Picture 11" descr="RTC-200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23478"/>
            <a:ext cx="287710" cy="574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"/>
          <p:cNvSpPr>
            <a:spLocks noGrp="1"/>
          </p:cNvSpPr>
          <p:nvPr>
            <p:ph type="body" sz="half" idx="2"/>
          </p:nvPr>
        </p:nvSpPr>
        <p:spPr>
          <a:xfrm>
            <a:off x="611560" y="987574"/>
            <a:ext cx="7920880" cy="37444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Дата 3"/>
          <p:cNvSpPr>
            <a:spLocks noGrp="1"/>
          </p:cNvSpPr>
          <p:nvPr>
            <p:ph type="dt" sz="half" idx="10"/>
          </p:nvPr>
        </p:nvSpPr>
        <p:spPr>
          <a:xfrm>
            <a:off x="237744" y="4941241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FB6E0-80CA-4542-A791-A36F96386390}" type="datetimeFigureOut">
              <a:rPr lang="ru-RU" smtClean="0"/>
              <a:pPr/>
              <a:t>03.07.2020</a:t>
            </a:fld>
            <a:endParaRPr lang="ru-RU"/>
          </a:p>
        </p:txBody>
      </p:sp>
      <p:sp>
        <p:nvSpPr>
          <p:cNvPr id="13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10400" y="4869108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241BE-C2B8-4951-844B-8CD8A5FA914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909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13"/>
          <p:cNvSpPr>
            <a:spLocks noChangeArrowheads="1"/>
          </p:cNvSpPr>
          <p:nvPr userDrawn="1"/>
        </p:nvSpPr>
        <p:spPr bwMode="auto">
          <a:xfrm>
            <a:off x="320675" y="771550"/>
            <a:ext cx="8486775" cy="4248472"/>
          </a:xfrm>
          <a:prstGeom prst="roundRect">
            <a:avLst>
              <a:gd name="adj" fmla="val 662"/>
            </a:avLst>
          </a:prstGeom>
          <a:gradFill rotWithShape="0">
            <a:gsLst>
              <a:gs pos="0">
                <a:srgbClr val="B2B2B2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01700"/>
            <a:endParaRPr lang="ru-RU" sz="1200" b="1">
              <a:solidFill>
                <a:srgbClr val="5F5F5F"/>
              </a:solidFill>
            </a:endParaRPr>
          </a:p>
        </p:txBody>
      </p:sp>
      <p:sp>
        <p:nvSpPr>
          <p:cNvPr id="10" name="Rectangle 3"/>
          <p:cNvSpPr>
            <a:spLocks noChangeArrowheads="1"/>
          </p:cNvSpPr>
          <p:nvPr userDrawn="1"/>
        </p:nvSpPr>
        <p:spPr bwMode="auto">
          <a:xfrm>
            <a:off x="467544" y="915566"/>
            <a:ext cx="8208912" cy="3967210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01700"/>
            <a:endParaRPr lang="ru-RU" sz="1200" b="1">
              <a:solidFill>
                <a:schemeClr val="bg1"/>
              </a:solidFill>
            </a:endParaRPr>
          </a:p>
        </p:txBody>
      </p:sp>
      <p:pic>
        <p:nvPicPr>
          <p:cNvPr id="8" name="Picture 11" descr="RTC-200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23478"/>
            <a:ext cx="287710" cy="574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2" name="Дата 3"/>
          <p:cNvSpPr>
            <a:spLocks noGrp="1"/>
          </p:cNvSpPr>
          <p:nvPr>
            <p:ph type="dt" sz="half" idx="10"/>
          </p:nvPr>
        </p:nvSpPr>
        <p:spPr>
          <a:xfrm>
            <a:off x="237744" y="4941241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FB6E0-80CA-4542-A791-A36F96386390}" type="datetimeFigureOut">
              <a:rPr lang="ru-RU" smtClean="0"/>
              <a:pPr/>
              <a:t>03.07.2020</a:t>
            </a:fld>
            <a:endParaRPr lang="ru-RU"/>
          </a:p>
        </p:txBody>
      </p:sp>
      <p:sp>
        <p:nvSpPr>
          <p:cNvPr id="13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10400" y="4869108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241BE-C2B8-4951-844B-8CD8A5FA914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7048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13"/>
          <p:cNvSpPr>
            <a:spLocks noChangeArrowheads="1"/>
          </p:cNvSpPr>
          <p:nvPr userDrawn="1"/>
        </p:nvSpPr>
        <p:spPr bwMode="auto">
          <a:xfrm>
            <a:off x="320675" y="771550"/>
            <a:ext cx="8486775" cy="4248472"/>
          </a:xfrm>
          <a:prstGeom prst="roundRect">
            <a:avLst>
              <a:gd name="adj" fmla="val 662"/>
            </a:avLst>
          </a:prstGeom>
          <a:gradFill rotWithShape="0">
            <a:gsLst>
              <a:gs pos="0">
                <a:srgbClr val="B2B2B2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01700"/>
            <a:endParaRPr lang="ru-RU" sz="1200" b="1">
              <a:solidFill>
                <a:srgbClr val="5F5F5F"/>
              </a:solidFill>
            </a:endParaRPr>
          </a:p>
        </p:txBody>
      </p:sp>
      <p:pic>
        <p:nvPicPr>
          <p:cNvPr id="8" name="Picture 11" descr="RTC-200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23478"/>
            <a:ext cx="287710" cy="574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2" name="Дата 3"/>
          <p:cNvSpPr>
            <a:spLocks noGrp="1"/>
          </p:cNvSpPr>
          <p:nvPr>
            <p:ph type="dt" sz="half" idx="10"/>
          </p:nvPr>
        </p:nvSpPr>
        <p:spPr>
          <a:xfrm>
            <a:off x="237744" y="4941241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FB6E0-80CA-4542-A791-A36F96386390}" type="datetimeFigureOut">
              <a:rPr lang="ru-RU" smtClean="0"/>
              <a:pPr/>
              <a:t>03.07.2020</a:t>
            </a:fld>
            <a:endParaRPr lang="ru-RU"/>
          </a:p>
        </p:txBody>
      </p:sp>
      <p:sp>
        <p:nvSpPr>
          <p:cNvPr id="13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10400" y="4869108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241BE-C2B8-4951-844B-8CD8A5FA914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82404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FB6E0-80CA-4542-A791-A36F96386390}" type="datetimeFigureOut">
              <a:rPr lang="ru-RU" smtClean="0"/>
              <a:t>03.07.2020</a:t>
            </a:fld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241BE-C2B8-4951-844B-8CD8A5FA914E}" type="slidenum">
              <a:rPr lang="ru-RU" smtClean="0"/>
              <a:t>‹#›</a:t>
            </a:fld>
            <a:endParaRPr lang="ru-RU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3"/>
          </p:nvPr>
        </p:nvSpPr>
        <p:spPr>
          <a:xfrm>
            <a:off x="468312" y="915566"/>
            <a:ext cx="8207376" cy="38167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530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FB6E0-80CA-4542-A791-A36F96386390}" type="datetimeFigureOut">
              <a:rPr lang="ru-RU" smtClean="0"/>
              <a:t>03.07.2020</a:t>
            </a:fld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241BE-C2B8-4951-844B-8CD8A5FA914E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Rectangle 3"/>
          <p:cNvSpPr>
            <a:spLocks noChangeArrowheads="1"/>
          </p:cNvSpPr>
          <p:nvPr userDrawn="1"/>
        </p:nvSpPr>
        <p:spPr bwMode="auto">
          <a:xfrm>
            <a:off x="4644008" y="915566"/>
            <a:ext cx="3960440" cy="3967210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01700"/>
            <a:endParaRPr lang="ru-RU" sz="1200" b="1">
              <a:solidFill>
                <a:schemeClr val="bg1"/>
              </a:solidFill>
            </a:endParaRPr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3"/>
          </p:nvPr>
        </p:nvSpPr>
        <p:spPr>
          <a:xfrm>
            <a:off x="468312" y="915566"/>
            <a:ext cx="3959671" cy="38167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ru-RU" dirty="0"/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/>
          </p:nvPr>
        </p:nvSpPr>
        <p:spPr>
          <a:xfrm>
            <a:off x="4643438" y="915988"/>
            <a:ext cx="3960812" cy="38163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244923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FB6E0-80CA-4542-A791-A36F96386390}" type="datetimeFigureOut">
              <a:rPr lang="ru-RU" smtClean="0"/>
              <a:t>03.07.2020</a:t>
            </a:fld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241BE-C2B8-4951-844B-8CD8A5FA914E}" type="slidenum">
              <a:rPr lang="ru-RU" smtClean="0"/>
              <a:t>‹#›</a:t>
            </a:fld>
            <a:endParaRPr lang="ru-RU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3"/>
          </p:nvPr>
        </p:nvSpPr>
        <p:spPr>
          <a:xfrm>
            <a:off x="468312" y="915566"/>
            <a:ext cx="8207376" cy="38167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5055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>
            <a:spLocks noChangeArrowheads="1"/>
          </p:cNvSpPr>
          <p:nvPr userDrawn="1"/>
        </p:nvSpPr>
        <p:spPr bwMode="auto">
          <a:xfrm>
            <a:off x="467544" y="915566"/>
            <a:ext cx="8208912" cy="3967210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01700"/>
            <a:endParaRPr lang="ru-RU" sz="1200" b="1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1179" y="990959"/>
            <a:ext cx="8023269" cy="381642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FB6E0-80CA-4542-A791-A36F96386390}" type="datetimeFigureOut">
              <a:rPr lang="ru-RU" smtClean="0"/>
              <a:t>03.07.2020</a:t>
            </a:fld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241BE-C2B8-4951-844B-8CD8A5FA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3028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>
            <a:spLocks noChangeArrowheads="1"/>
          </p:cNvSpPr>
          <p:nvPr userDrawn="1"/>
        </p:nvSpPr>
        <p:spPr bwMode="auto">
          <a:xfrm>
            <a:off x="467544" y="915566"/>
            <a:ext cx="8208912" cy="3967210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01700"/>
            <a:endParaRPr lang="ru-RU" sz="1200" b="1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1179" y="990959"/>
            <a:ext cx="8023269" cy="3816424"/>
          </a:xfrm>
          <a:prstGeom prst="rect">
            <a:avLst/>
          </a:prstGeom>
        </p:spPr>
        <p:txBody>
          <a:bodyPr/>
          <a:lstStyle>
            <a:lvl1pPr>
              <a:buClr>
                <a:srgbClr val="A50021"/>
              </a:buClr>
              <a:defRPr/>
            </a:lvl1pPr>
            <a:lvl2pPr>
              <a:buClr>
                <a:srgbClr val="C00000"/>
              </a:buClr>
              <a:defRPr/>
            </a:lvl2pPr>
            <a:lvl3pPr>
              <a:buClr>
                <a:srgbClr val="C00000"/>
              </a:buClr>
              <a:defRPr/>
            </a:lvl3pPr>
            <a:lvl4pPr>
              <a:buClr>
                <a:srgbClr val="C00000"/>
              </a:buClr>
              <a:defRPr/>
            </a:lvl4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FB6E0-80CA-4542-A791-A36F96386390}" type="datetimeFigureOut">
              <a:rPr lang="ru-RU" smtClean="0"/>
              <a:t>03.07.2020</a:t>
            </a:fld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241BE-C2B8-4951-844B-8CD8A5FA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2626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13"/>
          <p:cNvSpPr>
            <a:spLocks noChangeArrowheads="1"/>
          </p:cNvSpPr>
          <p:nvPr userDrawn="1"/>
        </p:nvSpPr>
        <p:spPr bwMode="auto">
          <a:xfrm>
            <a:off x="320675" y="771551"/>
            <a:ext cx="8486775" cy="4248472"/>
          </a:xfrm>
          <a:prstGeom prst="roundRect">
            <a:avLst>
              <a:gd name="adj" fmla="val 662"/>
            </a:avLst>
          </a:prstGeom>
          <a:gradFill rotWithShape="0">
            <a:gsLst>
              <a:gs pos="0">
                <a:srgbClr val="B2B2B2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01678"/>
            <a:endParaRPr lang="ru-RU" sz="1200" b="1">
              <a:solidFill>
                <a:srgbClr val="5F5F5F"/>
              </a:solidFill>
            </a:endParaRPr>
          </a:p>
        </p:txBody>
      </p:sp>
      <p:sp>
        <p:nvSpPr>
          <p:cNvPr id="10" name="Rectangle 3"/>
          <p:cNvSpPr>
            <a:spLocks noChangeArrowheads="1"/>
          </p:cNvSpPr>
          <p:nvPr userDrawn="1"/>
        </p:nvSpPr>
        <p:spPr bwMode="auto">
          <a:xfrm>
            <a:off x="467544" y="915567"/>
            <a:ext cx="8208912" cy="3967210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01678"/>
            <a:endParaRPr lang="ru-RU" sz="1200" b="1">
              <a:solidFill>
                <a:schemeClr val="bg1"/>
              </a:solidFill>
            </a:endParaRPr>
          </a:p>
        </p:txBody>
      </p:sp>
      <p:pic>
        <p:nvPicPr>
          <p:cNvPr id="8" name="Picture 11" descr="RTC-200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23479"/>
            <a:ext cx="287710" cy="574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611560" y="123480"/>
            <a:ext cx="8075240" cy="574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"/>
          <p:cNvSpPr>
            <a:spLocks noGrp="1"/>
          </p:cNvSpPr>
          <p:nvPr>
            <p:ph type="body" sz="half" idx="2"/>
          </p:nvPr>
        </p:nvSpPr>
        <p:spPr>
          <a:xfrm>
            <a:off x="611561" y="987574"/>
            <a:ext cx="7920880" cy="37444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200"/>
            </a:lvl2pPr>
            <a:lvl3pPr marL="914378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2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Дата 3"/>
          <p:cNvSpPr>
            <a:spLocks noGrp="1"/>
          </p:cNvSpPr>
          <p:nvPr>
            <p:ph type="dt" sz="half" idx="10"/>
          </p:nvPr>
        </p:nvSpPr>
        <p:spPr>
          <a:xfrm>
            <a:off x="237744" y="4941242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FB6E0-80CA-4542-A791-A36F96386390}" type="datetimeFigureOut">
              <a:rPr lang="ru-RU" smtClean="0"/>
              <a:pPr/>
              <a:t>03.07.2020</a:t>
            </a:fld>
            <a:endParaRPr lang="ru-RU"/>
          </a:p>
        </p:txBody>
      </p:sp>
      <p:sp>
        <p:nvSpPr>
          <p:cNvPr id="13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10400" y="4869108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241BE-C2B8-4951-844B-8CD8A5FA914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5355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3"/>
          <p:cNvSpPr>
            <a:spLocks noChangeArrowheads="1"/>
          </p:cNvSpPr>
          <p:nvPr userDrawn="1"/>
        </p:nvSpPr>
        <p:spPr bwMode="auto">
          <a:xfrm>
            <a:off x="320675" y="771550"/>
            <a:ext cx="8486775" cy="4248472"/>
          </a:xfrm>
          <a:prstGeom prst="roundRect">
            <a:avLst>
              <a:gd name="adj" fmla="val 662"/>
            </a:avLst>
          </a:prstGeom>
          <a:gradFill rotWithShape="0">
            <a:gsLst>
              <a:gs pos="0">
                <a:srgbClr val="B2B2B2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01700"/>
            <a:endParaRPr lang="ru-RU" sz="1200" b="1">
              <a:solidFill>
                <a:srgbClr val="5F5F5F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237744" y="4941241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FB6E0-80CA-4542-A791-A36F96386390}" type="datetimeFigureOut">
              <a:rPr lang="ru-RU" smtClean="0"/>
              <a:pPr/>
              <a:t>03.07.2020</a:t>
            </a:fld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10400" y="4869108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241BE-C2B8-4951-844B-8CD8A5FA914E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8" name="Picture 11" descr="RTC-2007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23478"/>
            <a:ext cx="287710" cy="574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735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6" r:id="rId3"/>
    <p:sldLayoutId id="2147483667" r:id="rId4"/>
    <p:sldLayoutId id="2147483664" r:id="rId5"/>
    <p:sldLayoutId id="2147483654" r:id="rId6"/>
    <p:sldLayoutId id="2147483661" r:id="rId7"/>
    <p:sldLayoutId id="2147483663" r:id="rId8"/>
    <p:sldLayoutId id="214748366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rgbClr val="003399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003399"/>
        </a:buClr>
        <a:buFont typeface="Wingdings" pitchFamily="2" charset="2"/>
        <a:buChar char="q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179388" algn="l" defTabSz="914400" rtl="0" eaLnBrk="1" latinLnBrk="0" hangingPunct="1">
        <a:spcBef>
          <a:spcPct val="20000"/>
        </a:spcBef>
        <a:buClr>
          <a:srgbClr val="003399"/>
        </a:buClr>
        <a:buFont typeface="Wingdings" pitchFamily="2" charset="2"/>
        <a:buChar char="§"/>
        <a:tabLst>
          <a:tab pos="538163" algn="l"/>
        </a:tabLst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98525" indent="-160338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66813" indent="-166688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0" b="18591"/>
          <a:stretch/>
        </p:blipFill>
        <p:spPr>
          <a:xfrm>
            <a:off x="-6824" y="468114"/>
            <a:ext cx="9150824" cy="4405067"/>
          </a:xfrm>
          <a:prstGeom prst="rect">
            <a:avLst/>
          </a:prstGeom>
        </p:spPr>
      </p:pic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881063" y="104775"/>
            <a:ext cx="7694612" cy="756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35996" rIns="0" bIns="0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Г О С У Д А Р С Т В Е Н Н Ы Й 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Н А У Ч Н Ы Й 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Ц Е Н Т Р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 Р О С С И И</a:t>
            </a:r>
          </a:p>
          <a:p>
            <a:pPr algn="ctr">
              <a:lnSpc>
                <a:spcPct val="75000"/>
              </a:lnSpc>
              <a:spcBef>
                <a:spcPct val="35000"/>
              </a:spcBef>
              <a:defRPr/>
            </a:pPr>
            <a:r>
              <a:rPr lang="ru-RU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ЦЕНТРАЛЬНЫЙ  НАУЧНО-ИССЛЕДОВАТЕЛЬСКИЙ  И  ОПЫТНО-КОНСТРУКТОРСКИЙ</a:t>
            </a:r>
          </a:p>
          <a:p>
            <a:pPr algn="ctr">
              <a:lnSpc>
                <a:spcPct val="75000"/>
              </a:lnSpc>
              <a:spcBef>
                <a:spcPct val="35000"/>
              </a:spcBef>
              <a:defRPr/>
            </a:pPr>
            <a:r>
              <a:rPr lang="ru-RU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ИНСТИТУТ   РОБОТОТЕХНИКИ   И   ТЕХНИЧЕСКОЙ   КИБЕРНЕТИКИ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ltGray">
          <a:xfrm>
            <a:off x="-6823" y="0"/>
            <a:ext cx="9161055" cy="1203597"/>
          </a:xfrm>
          <a:prstGeom prst="rect">
            <a:avLst/>
          </a:prstGeom>
          <a:solidFill>
            <a:srgbClr val="0A58B6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92729" tIns="46364" rIns="92729" bIns="46364" anchor="ctr"/>
          <a:lstStyle/>
          <a:p>
            <a:pPr algn="ctr">
              <a:lnSpc>
                <a:spcPct val="70000"/>
              </a:lnSpc>
              <a:defRPr/>
            </a:pPr>
            <a:endParaRPr lang="ru-RU" sz="3300" b="1" i="1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6822" y="4510551"/>
            <a:ext cx="9144000" cy="0"/>
          </a:xfrm>
          <a:prstGeom prst="line">
            <a:avLst/>
          </a:prstGeom>
          <a:noFill/>
          <a:ln w="1587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endParaRPr lang="ru-RU" sz="1800" b="1">
              <a:solidFill>
                <a:srgbClr val="0000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</a:endParaRP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-6822" y="1203597"/>
            <a:ext cx="9161055" cy="0"/>
          </a:xfrm>
          <a:prstGeom prst="line">
            <a:avLst/>
          </a:prstGeom>
          <a:noFill/>
          <a:ln w="1587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endParaRPr lang="ru-RU" sz="1800" b="1">
              <a:solidFill>
                <a:srgbClr val="0000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</a:endParaRPr>
          </a:p>
        </p:txBody>
      </p:sp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685862" y="0"/>
            <a:ext cx="7988300" cy="11528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36000" rIns="0" bIns="0">
            <a:spAutoFit/>
          </a:bodyPr>
          <a:lstStyle/>
          <a:p>
            <a:pPr algn="ctr">
              <a:lnSpc>
                <a:spcPct val="75000"/>
              </a:lnSpc>
              <a:spcBef>
                <a:spcPct val="35000"/>
              </a:spcBef>
              <a:defRPr/>
            </a:pPr>
            <a:r>
              <a:rPr lang="ru-RU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</a:rPr>
              <a:t>Министерство образования и науки Российской Федерации</a:t>
            </a:r>
          </a:p>
          <a:p>
            <a:pPr algn="ctr">
              <a:lnSpc>
                <a:spcPct val="75000"/>
              </a:lnSpc>
              <a:spcBef>
                <a:spcPct val="35000"/>
              </a:spcBef>
              <a:defRPr/>
            </a:pPr>
            <a:r>
              <a:rPr lang="ru-RU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</a:rPr>
              <a:t>САНКТ-ПЕТЕРБУРГСКИЙ ПОЛИТЕХНИЧЕСКИЙ УНИВЕРСИТЕТ </a:t>
            </a:r>
          </a:p>
          <a:p>
            <a:pPr algn="ctr">
              <a:lnSpc>
                <a:spcPct val="75000"/>
              </a:lnSpc>
              <a:spcBef>
                <a:spcPct val="35000"/>
              </a:spcBef>
              <a:defRPr/>
            </a:pPr>
            <a:r>
              <a:rPr lang="ru-RU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</a:rPr>
              <a:t>ПЕТРА ВЕЛИКОГО</a:t>
            </a:r>
          </a:p>
          <a:p>
            <a:pPr algn="ctr">
              <a:lnSpc>
                <a:spcPct val="75000"/>
              </a:lnSpc>
              <a:spcBef>
                <a:spcPct val="35000"/>
              </a:spcBef>
              <a:defRPr/>
            </a:pPr>
            <a:r>
              <a:rPr lang="ru-RU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</a:rPr>
              <a:t>Институт металлургии, машиностроения и транспорта</a:t>
            </a:r>
          </a:p>
          <a:p>
            <a:pPr algn="ctr">
              <a:lnSpc>
                <a:spcPct val="75000"/>
              </a:lnSpc>
              <a:spcBef>
                <a:spcPct val="35000"/>
              </a:spcBef>
              <a:defRPr/>
            </a:pPr>
            <a:r>
              <a:rPr lang="ru-RU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</a:rPr>
              <a:t>Кафедра «Мехатроника и роботостроение» при ЦНИИ РТК</a:t>
            </a:r>
          </a:p>
        </p:txBody>
      </p:sp>
      <p:pic>
        <p:nvPicPr>
          <p:cNvPr id="12" name="Picture 10" descr="RTC-200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00" y="92671"/>
            <a:ext cx="376238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5"/>
          <p:cNvSpPr>
            <a:spLocks noChangeArrowheads="1"/>
          </p:cNvSpPr>
          <p:nvPr/>
        </p:nvSpPr>
        <p:spPr bwMode="ltGray">
          <a:xfrm>
            <a:off x="-6824" y="4472449"/>
            <a:ext cx="9161057" cy="671051"/>
          </a:xfrm>
          <a:prstGeom prst="rect">
            <a:avLst/>
          </a:prstGeom>
          <a:solidFill>
            <a:srgbClr val="0A58B6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92729" tIns="46364" rIns="92729" bIns="46364" anchor="ctr"/>
          <a:lstStyle/>
          <a:p>
            <a:pPr algn="ctr">
              <a:lnSpc>
                <a:spcPct val="70000"/>
              </a:lnSpc>
              <a:defRPr/>
            </a:pPr>
            <a:endParaRPr lang="ru-RU" sz="3300" b="1" i="1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29388" y="1707654"/>
            <a:ext cx="5688632" cy="92333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b="1" dirty="0">
                <a:latin typeface="+mj-lt"/>
                <a:cs typeface="Times New Roman" panose="02020603050405020304" pitchFamily="18" charset="0"/>
              </a:rPr>
              <a:t>Научно-исследовательская работа</a:t>
            </a:r>
          </a:p>
          <a:p>
            <a:pPr algn="ctr"/>
            <a:r>
              <a:rPr lang="ru-RU" b="1" dirty="0">
                <a:latin typeface="+mj-lt"/>
                <a:cs typeface="Times New Roman" panose="02020603050405020304" pitchFamily="18" charset="0"/>
              </a:rPr>
              <a:t>«</a:t>
            </a:r>
            <a:r>
              <a:rPr lang="ru-RU" b="1">
                <a:latin typeface="+mj-lt"/>
                <a:cs typeface="Times New Roman" panose="02020603050405020304" pitchFamily="18" charset="0"/>
              </a:rPr>
              <a:t>Разработка системы для </a:t>
            </a:r>
            <a:r>
              <a:rPr lang="ru-RU" b="1" dirty="0">
                <a:latin typeface="+mj-lt"/>
                <a:cs typeface="Times New Roman" panose="02020603050405020304" pitchFamily="18" charset="0"/>
              </a:rPr>
              <a:t>обнаружения и фиксации оптико-электронных приборов»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932040" y="4404836"/>
            <a:ext cx="4152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Выполнил студент гр. 3331506/60401 Стрекозов А.В.</a:t>
            </a:r>
          </a:p>
          <a:p>
            <a:r>
              <a:rPr lang="ru-RU" sz="14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Научный консультант                            </a:t>
            </a:r>
            <a:r>
              <a:rPr lang="en-US" sz="14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    </a:t>
            </a:r>
            <a:r>
              <a:rPr lang="ru-RU" sz="14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Буняков В.А.</a:t>
            </a:r>
          </a:p>
        </p:txBody>
      </p:sp>
    </p:spTree>
    <p:extLst>
      <p:ext uri="{BB962C8B-B14F-4D97-AF65-F5344CB8AC3E}">
        <p14:creationId xmlns:p14="http://schemas.microsoft.com/office/powerpoint/2010/main" val="78264868"/>
      </p:ext>
    </p:extLst>
  </p:cSld>
  <p:clrMapOvr>
    <a:masterClrMapping/>
  </p:clrMapOvr>
  <p:transition spd="slow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</p:spPr>
        <p:txBody>
          <a:bodyPr anchor="ctr">
            <a:normAutofit/>
          </a:bodyPr>
          <a:lstStyle/>
          <a:p>
            <a:r>
              <a:rPr lang="ru-RU" dirty="0"/>
              <a:t>Сравнение алгоритмов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7C7D1FC8-9620-4C90-956A-807B185FB8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697039"/>
              </p:ext>
            </p:extLst>
          </p:nvPr>
        </p:nvGraphicFramePr>
        <p:xfrm>
          <a:off x="467544" y="915565"/>
          <a:ext cx="8219255" cy="41044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24657">
                  <a:extLst>
                    <a:ext uri="{9D8B030D-6E8A-4147-A177-3AD203B41FA5}">
                      <a16:colId xmlns:a16="http://schemas.microsoft.com/office/drawing/2014/main" val="41131832"/>
                    </a:ext>
                  </a:extLst>
                </a:gridCol>
                <a:gridCol w="2829408">
                  <a:extLst>
                    <a:ext uri="{9D8B030D-6E8A-4147-A177-3AD203B41FA5}">
                      <a16:colId xmlns:a16="http://schemas.microsoft.com/office/drawing/2014/main" val="3619186718"/>
                    </a:ext>
                  </a:extLst>
                </a:gridCol>
                <a:gridCol w="2565190">
                  <a:extLst>
                    <a:ext uri="{9D8B030D-6E8A-4147-A177-3AD203B41FA5}">
                      <a16:colId xmlns:a16="http://schemas.microsoft.com/office/drawing/2014/main" val="3412497029"/>
                    </a:ext>
                  </a:extLst>
                </a:gridCol>
              </a:tblGrid>
              <a:tr h="141273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Алгоритм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Время исполнения, </a:t>
                      </a:r>
                      <a:r>
                        <a:rPr lang="ru-RU" sz="1400" dirty="0" err="1">
                          <a:effectLst/>
                        </a:rPr>
                        <a:t>мс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Количество настраиваемых параметров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5740508"/>
                  </a:ext>
                </a:extLst>
              </a:tr>
              <a:tr h="9772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Canny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453.215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5</a:t>
                      </a:r>
                      <a:r>
                        <a:rPr lang="ru-RU" sz="1400">
                          <a:effectLst/>
                        </a:rPr>
                        <a:t>-6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1688497"/>
                  </a:ext>
                </a:extLst>
              </a:tr>
              <a:tr h="73714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Пороговое преобразование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438.272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4-6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18446554"/>
                  </a:ext>
                </a:extLst>
              </a:tr>
              <a:tr h="9772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HSV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</a:t>
                      </a:r>
                      <a:r>
                        <a:rPr lang="en-US" sz="1400">
                          <a:effectLst/>
                        </a:rPr>
                        <a:t>30</a:t>
                      </a:r>
                      <a:r>
                        <a:rPr lang="ru-RU" sz="1400">
                          <a:effectLst/>
                        </a:rPr>
                        <a:t>.141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6-8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1457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1883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</p:spPr>
        <p:txBody>
          <a:bodyPr anchor="ctr">
            <a:normAutofit/>
          </a:bodyPr>
          <a:lstStyle/>
          <a:p>
            <a:r>
              <a:rPr lang="ru-RU" dirty="0"/>
              <a:t>Алгоритм программы. Видеопоток</a:t>
            </a:r>
          </a:p>
        </p:txBody>
      </p:sp>
      <p:pic>
        <p:nvPicPr>
          <p:cNvPr id="4" name="Рисунок 3" descr="Изображение выглядит как текст, карта&#10;&#10;Автоматически созданное описание">
            <a:extLst>
              <a:ext uri="{FF2B5EF4-FFF2-40B4-BE49-F238E27FC236}">
                <a16:creationId xmlns:a16="http://schemas.microsoft.com/office/drawing/2014/main" id="{00931788-11AF-4D8F-A5A6-33F19E298B2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34574" y="990959"/>
            <a:ext cx="4516478" cy="38164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0102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</p:spPr>
        <p:txBody>
          <a:bodyPr anchor="ctr">
            <a:normAutofit/>
          </a:bodyPr>
          <a:lstStyle/>
          <a:p>
            <a:r>
              <a:rPr lang="ru-RU" dirty="0"/>
              <a:t>Алгоритм программы. Видеопоток. Результат.</a:t>
            </a:r>
          </a:p>
        </p:txBody>
      </p:sp>
      <p:pic>
        <p:nvPicPr>
          <p:cNvPr id="8" name="Рисунок 7" descr="Изображение выглядит как монитор, темный, экран, сидит&#10;&#10;Автоматически созданное описание">
            <a:extLst>
              <a:ext uri="{FF2B5EF4-FFF2-40B4-BE49-F238E27FC236}">
                <a16:creationId xmlns:a16="http://schemas.microsoft.com/office/drawing/2014/main" id="{E6F4E038-B8E7-4552-8B5E-3E160CF0BF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1550"/>
            <a:ext cx="9144000" cy="437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77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0" b="18591"/>
          <a:stretch/>
        </p:blipFill>
        <p:spPr>
          <a:xfrm>
            <a:off x="-6824" y="468115"/>
            <a:ext cx="9150824" cy="4405067"/>
          </a:xfrm>
          <a:prstGeom prst="rect">
            <a:avLst/>
          </a:prstGeom>
        </p:spPr>
      </p:pic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881064" y="104776"/>
            <a:ext cx="7694612" cy="7635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35996" rIns="0" bIns="0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Г О С У Д А Р С Т В Е Н Н Ы Й 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Н А У Ч Н Ы Й 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Ц Е Н Т Р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 </a:t>
            </a:r>
            <a:r>
              <a:rPr lang="en-US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ru-RU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 Р О С С И И</a:t>
            </a:r>
          </a:p>
          <a:p>
            <a:pPr algn="ctr">
              <a:lnSpc>
                <a:spcPct val="75000"/>
              </a:lnSpc>
              <a:spcBef>
                <a:spcPct val="35000"/>
              </a:spcBef>
              <a:defRPr/>
            </a:pPr>
            <a:r>
              <a:rPr lang="ru-RU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ЦЕНТРАЛЬНЫЙ  НАУЧНО-ИССЛЕДОВАТЕЛЬСКИЙ  И  ОПЫТНО-КОНСТРУКТОРСКИЙ</a:t>
            </a:r>
          </a:p>
          <a:p>
            <a:pPr algn="ctr">
              <a:lnSpc>
                <a:spcPct val="75000"/>
              </a:lnSpc>
              <a:spcBef>
                <a:spcPct val="35000"/>
              </a:spcBef>
              <a:defRPr/>
            </a:pPr>
            <a:r>
              <a:rPr lang="ru-RU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ИНСТИТУТ   РОБОТОТЕХНИКИ   И   ТЕХНИЧЕСКОЙ   КИБЕРНЕТИКИ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ltGray">
          <a:xfrm>
            <a:off x="-6823" y="1"/>
            <a:ext cx="9161055" cy="1203597"/>
          </a:xfrm>
          <a:prstGeom prst="rect">
            <a:avLst/>
          </a:prstGeom>
          <a:solidFill>
            <a:srgbClr val="0A58B6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92729" tIns="46364" rIns="92729" bIns="46364" anchor="ctr"/>
          <a:lstStyle/>
          <a:p>
            <a:pPr algn="ctr">
              <a:lnSpc>
                <a:spcPct val="70000"/>
              </a:lnSpc>
              <a:defRPr/>
            </a:pPr>
            <a:endParaRPr lang="ru-RU" sz="3300" b="1" i="1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6822" y="4510551"/>
            <a:ext cx="9144000" cy="0"/>
          </a:xfrm>
          <a:prstGeom prst="line">
            <a:avLst/>
          </a:prstGeom>
          <a:noFill/>
          <a:ln w="1587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endParaRPr lang="ru-RU" b="1">
              <a:solidFill>
                <a:srgbClr val="0000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</a:endParaRP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-6821" y="1203597"/>
            <a:ext cx="9161055" cy="0"/>
          </a:xfrm>
          <a:prstGeom prst="line">
            <a:avLst/>
          </a:prstGeom>
          <a:noFill/>
          <a:ln w="1587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endParaRPr lang="ru-RU" b="1">
              <a:solidFill>
                <a:srgbClr val="0000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</a:endParaRPr>
          </a:p>
        </p:txBody>
      </p:sp>
      <p:pic>
        <p:nvPicPr>
          <p:cNvPr id="12" name="Picture 10" descr="RTC-200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00" y="92672"/>
            <a:ext cx="376238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5"/>
          <p:cNvSpPr>
            <a:spLocks noChangeArrowheads="1"/>
          </p:cNvSpPr>
          <p:nvPr/>
        </p:nvSpPr>
        <p:spPr bwMode="ltGray">
          <a:xfrm>
            <a:off x="-6823" y="4472450"/>
            <a:ext cx="9161057" cy="671051"/>
          </a:xfrm>
          <a:prstGeom prst="rect">
            <a:avLst/>
          </a:prstGeom>
          <a:solidFill>
            <a:srgbClr val="0A58B6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92729" tIns="46364" rIns="92729" bIns="46364" anchor="ctr"/>
          <a:lstStyle/>
          <a:p>
            <a:pPr algn="ctr">
              <a:lnSpc>
                <a:spcPct val="70000"/>
              </a:lnSpc>
              <a:defRPr/>
            </a:pPr>
            <a:endParaRPr lang="ru-RU" sz="3300" b="1" i="1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84053" y="1847035"/>
            <a:ext cx="5688632" cy="646331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latin typeface="+mj-lt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193097828"/>
      </p:ext>
    </p:extLst>
  </p:cSld>
  <p:clrMapOvr>
    <a:masterClrMapping/>
  </p:clrMapOvr>
  <p:transition spd="slow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</p:spPr>
        <p:txBody>
          <a:bodyPr anchor="ctr">
            <a:normAutofit/>
          </a:bodyPr>
          <a:lstStyle/>
          <a:p>
            <a:r>
              <a:rPr lang="ru-RU" dirty="0"/>
              <a:t>Слайд для Сан Саныча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C03E9E4-2DE2-4170-8A40-DB4327557379}"/>
              </a:ext>
            </a:extLst>
          </p:cNvPr>
          <p:cNvSpPr/>
          <p:nvPr/>
        </p:nvSpPr>
        <p:spPr>
          <a:xfrm>
            <a:off x="323528" y="771550"/>
            <a:ext cx="882047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-как это относится к робототехнике?</a:t>
            </a:r>
            <a:endParaRPr lang="en-US" b="1" dirty="0"/>
          </a:p>
          <a:p>
            <a:r>
              <a:rPr lang="ru-RU" b="1" dirty="0"/>
              <a:t>Задачи СТЗ</a:t>
            </a:r>
          </a:p>
          <a:p>
            <a:r>
              <a:rPr lang="ru-RU" u="sng" dirty="0"/>
              <a:t>Основные: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Получение общей зрительной картины окружающей внешней среды;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Выделение и распознавание объектов (</a:t>
            </a:r>
            <a:r>
              <a:rPr lang="ru-RU" dirty="0">
                <a:solidFill>
                  <a:srgbClr val="FF0000"/>
                </a:solidFill>
              </a:rPr>
              <a:t>кластеризация, классификация и верификация</a:t>
            </a:r>
            <a:r>
              <a:rPr lang="ru-RU" dirty="0"/>
              <a:t>);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Определение характеристик объектов, необходимых для выполнения задания.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  <a:p>
            <a:r>
              <a:rPr lang="ru-RU" u="sng" dirty="0"/>
              <a:t>Вспомогательные: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Визуализация выходной информации других типов сенсорных систем.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  <a:p>
            <a:r>
              <a:rPr lang="ru-RU" b="1" dirty="0"/>
              <a:t>Основные компоненты СТЗ </a:t>
            </a:r>
            <a:r>
              <a:rPr lang="ru-RU" dirty="0"/>
              <a:t>– камеры различных диапазонов излучения и ПО обработки изображений.</a:t>
            </a:r>
          </a:p>
        </p:txBody>
      </p:sp>
    </p:spTree>
    <p:extLst>
      <p:ext uri="{BB962C8B-B14F-4D97-AF65-F5344CB8AC3E}">
        <p14:creationId xmlns:p14="http://schemas.microsoft.com/office/powerpoint/2010/main" val="782853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800" dirty="0"/>
              <a:t>Цель и задачи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sz="2800" b="1" dirty="0">
                <a:solidFill>
                  <a:srgbClr val="003399"/>
                </a:solidFill>
              </a:rPr>
              <a:t>Цель</a:t>
            </a:r>
            <a:endParaRPr lang="ru-RU" sz="2800" dirty="0"/>
          </a:p>
          <a:p>
            <a:r>
              <a:rPr lang="ru-RU" sz="2000" dirty="0"/>
              <a:t>Создание алгоритма по автоматическому обнаружению и фиксации ОЭП.</a:t>
            </a:r>
          </a:p>
          <a:p>
            <a:pPr lvl="0"/>
            <a:r>
              <a:rPr lang="ru-RU" sz="2800" b="1" dirty="0">
                <a:solidFill>
                  <a:srgbClr val="003399"/>
                </a:solidFill>
              </a:rPr>
              <a:t>Задачи</a:t>
            </a:r>
          </a:p>
          <a:p>
            <a:pPr marL="342900" indent="-342900">
              <a:buFont typeface="+mj-lt"/>
              <a:buAutoNum type="arabicParenR"/>
            </a:pPr>
            <a:r>
              <a:rPr lang="ru-RU" sz="2000" dirty="0">
                <a:solidFill>
                  <a:srgbClr val="000000"/>
                </a:solidFill>
                <a:cs typeface="Times New Roman" pitchFamily="18" charset="0"/>
              </a:rPr>
              <a:t>Обзор литературы, статей по библиотеке </a:t>
            </a:r>
            <a:r>
              <a:rPr lang="en-US" sz="2000" dirty="0">
                <a:solidFill>
                  <a:srgbClr val="000000"/>
                </a:solidFill>
                <a:cs typeface="Times New Roman" pitchFamily="18" charset="0"/>
              </a:rPr>
              <a:t>OpenCV</a:t>
            </a:r>
            <a:r>
              <a:rPr lang="ru-RU" sz="2000" dirty="0">
                <a:solidFill>
                  <a:srgbClr val="000000"/>
                </a:solidFill>
                <a:cs typeface="Times New Roman" pitchFamily="18" charset="0"/>
              </a:rPr>
              <a:t> и</a:t>
            </a:r>
            <a:r>
              <a:rPr lang="en-US" sz="2000" dirty="0">
                <a:solidFill>
                  <a:srgbClr val="000000"/>
                </a:solidFill>
                <a:cs typeface="Times New Roman" pitchFamily="18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cs typeface="Times New Roman" pitchFamily="18" charset="0"/>
              </a:rPr>
              <a:t>методам обнаружения ОЭП.</a:t>
            </a:r>
            <a:endParaRPr lang="en-US" sz="2000" dirty="0"/>
          </a:p>
          <a:p>
            <a:pPr marL="342900" lvl="0" indent="-342900">
              <a:buFont typeface="+mj-lt"/>
              <a:buAutoNum type="arabicParenR"/>
            </a:pPr>
            <a:r>
              <a:rPr lang="ru-RU" sz="2000" dirty="0"/>
              <a:t>Обзор существующих детекторов ОЭП.</a:t>
            </a:r>
            <a:endParaRPr lang="en-US" sz="2000" dirty="0"/>
          </a:p>
          <a:p>
            <a:pPr marL="342900" indent="-342900">
              <a:buFont typeface="+mj-lt"/>
              <a:buAutoNum type="arabicParenR"/>
            </a:pPr>
            <a:r>
              <a:rPr lang="ru-RU" sz="2000" dirty="0"/>
              <a:t>Разработка алгоритма распознавания «обратных бликов».</a:t>
            </a:r>
          </a:p>
          <a:p>
            <a:pPr marL="342900" indent="-342900">
              <a:buFont typeface="+mj-lt"/>
              <a:buAutoNum type="arabicParenR"/>
            </a:pPr>
            <a:r>
              <a:rPr lang="ru-RU" sz="2000" dirty="0"/>
              <a:t>Усовершенствование алгоритма (устойчивость к ложным бликам, оптимизация производительности, изменение</a:t>
            </a:r>
            <a:r>
              <a:rPr lang="en-US" sz="2000" dirty="0"/>
              <a:t>/</a:t>
            </a:r>
            <a:r>
              <a:rPr lang="ru-RU" sz="2000" dirty="0"/>
              <a:t>добавление новых методов).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1885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3EBFBC-089A-4B9F-ABE4-0960E6E5D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 обзора детекторов оптических ОЭП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8AB191CB-24BC-4D01-9E69-450611F67F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4265661"/>
              </p:ext>
            </p:extLst>
          </p:nvPr>
        </p:nvGraphicFramePr>
        <p:xfrm>
          <a:off x="683569" y="1563638"/>
          <a:ext cx="7776865" cy="185916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90261">
                  <a:extLst>
                    <a:ext uri="{9D8B030D-6E8A-4147-A177-3AD203B41FA5}">
                      <a16:colId xmlns:a16="http://schemas.microsoft.com/office/drawing/2014/main" val="3460094408"/>
                    </a:ext>
                  </a:extLst>
                </a:gridCol>
                <a:gridCol w="1193527">
                  <a:extLst>
                    <a:ext uri="{9D8B030D-6E8A-4147-A177-3AD203B41FA5}">
                      <a16:colId xmlns:a16="http://schemas.microsoft.com/office/drawing/2014/main" val="1394847500"/>
                    </a:ext>
                  </a:extLst>
                </a:gridCol>
                <a:gridCol w="1289590">
                  <a:extLst>
                    <a:ext uri="{9D8B030D-6E8A-4147-A177-3AD203B41FA5}">
                      <a16:colId xmlns:a16="http://schemas.microsoft.com/office/drawing/2014/main" val="4261512638"/>
                    </a:ext>
                  </a:extLst>
                </a:gridCol>
                <a:gridCol w="1018215">
                  <a:extLst>
                    <a:ext uri="{9D8B030D-6E8A-4147-A177-3AD203B41FA5}">
                      <a16:colId xmlns:a16="http://schemas.microsoft.com/office/drawing/2014/main" val="3500608974"/>
                    </a:ext>
                  </a:extLst>
                </a:gridCol>
                <a:gridCol w="945588">
                  <a:extLst>
                    <a:ext uri="{9D8B030D-6E8A-4147-A177-3AD203B41FA5}">
                      <a16:colId xmlns:a16="http://schemas.microsoft.com/office/drawing/2014/main" val="483406966"/>
                    </a:ext>
                  </a:extLst>
                </a:gridCol>
                <a:gridCol w="1019842">
                  <a:extLst>
                    <a:ext uri="{9D8B030D-6E8A-4147-A177-3AD203B41FA5}">
                      <a16:colId xmlns:a16="http://schemas.microsoft.com/office/drawing/2014/main" val="1282734968"/>
                    </a:ext>
                  </a:extLst>
                </a:gridCol>
                <a:gridCol w="1019842">
                  <a:extLst>
                    <a:ext uri="{9D8B030D-6E8A-4147-A177-3AD203B41FA5}">
                      <a16:colId xmlns:a16="http://schemas.microsoft.com/office/drawing/2014/main" val="2883233468"/>
                    </a:ext>
                  </a:extLst>
                </a:gridCol>
              </a:tblGrid>
              <a:tr h="48006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dirty="0"/>
                        <a:t>Модель детектора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dirty="0"/>
                        <a:t>Габарит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dirty="0"/>
                        <a:t>Дальность обнаружения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dirty="0"/>
                        <a:t>Длина волны (</a:t>
                      </a:r>
                      <a:r>
                        <a:rPr lang="ru-RU" sz="1400" dirty="0" err="1"/>
                        <a:t>нм</a:t>
                      </a:r>
                      <a:r>
                        <a:rPr lang="ru-RU" sz="1400" dirty="0"/>
                        <a:t>)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Угол поля зрения</a:t>
                      </a:r>
                      <a:endParaRPr lang="ru-RU" sz="1400" b="1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dirty="0"/>
                        <a:t>Угол поля подсветки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dirty="0"/>
                        <a:t>Режим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586800"/>
                  </a:ext>
                </a:extLst>
              </a:tr>
              <a:tr h="373262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b="0" dirty="0"/>
                        <a:t>Гранат</a:t>
                      </a:r>
                      <a:r>
                        <a:rPr lang="en-US" sz="1400" b="0" dirty="0"/>
                        <a:t>-2</a:t>
                      </a:r>
                      <a:endParaRPr lang="ru-RU" sz="1400" b="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91х75х50</a:t>
                      </a:r>
                      <a:endParaRPr lang="ru-RU" sz="140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dirty="0"/>
                        <a:t>До 25 м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625/525</a:t>
                      </a:r>
                      <a:endParaRPr lang="ru-RU" sz="140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10°</a:t>
                      </a:r>
                      <a:endParaRPr lang="ru-RU" sz="140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18°</a:t>
                      </a:r>
                      <a:endParaRPr lang="ru-RU" sz="14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40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dirty="0"/>
                        <a:t>Ручной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83378759"/>
                  </a:ext>
                </a:extLst>
              </a:tr>
              <a:tr h="373262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sz="1400" b="0" dirty="0"/>
                        <a:t>WEGA-M</a:t>
                      </a:r>
                      <a:endParaRPr lang="ru-RU" sz="1400" b="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140х34х16</a:t>
                      </a:r>
                      <a:endParaRPr lang="ru-RU" sz="140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dirty="0"/>
                        <a:t>До 20 м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dirty="0"/>
                        <a:t>920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dirty="0"/>
                        <a:t>16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°</a:t>
                      </a:r>
                      <a:endParaRPr lang="ru-RU" sz="140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dirty="0"/>
                        <a:t>24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°</a:t>
                      </a:r>
                      <a:endParaRPr lang="ru-RU" sz="14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40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400" dirty="0"/>
                        <a:t>Ручной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325179952"/>
                  </a:ext>
                </a:extLst>
              </a:tr>
              <a:tr h="373262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sz="1400" b="0" dirty="0"/>
                        <a:t>CC308+</a:t>
                      </a:r>
                      <a:endParaRPr lang="ru-RU" sz="1400" b="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93х48х17</a:t>
                      </a:r>
                      <a:endParaRPr lang="ru-RU" sz="140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dirty="0"/>
                        <a:t>До 10 м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sz="1400" dirty="0"/>
                        <a:t>920</a:t>
                      </a:r>
                      <a:endParaRPr lang="ru-RU" sz="140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dirty="0"/>
                        <a:t>25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°</a:t>
                      </a:r>
                      <a:endParaRPr lang="ru-RU" sz="140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dirty="0"/>
                        <a:t>30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°</a:t>
                      </a:r>
                      <a:endParaRPr lang="ru-RU" sz="1400" dirty="0"/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ru-RU" sz="1400" dirty="0"/>
                        <a:t>Ручной</a:t>
                      </a:r>
                    </a:p>
                  </a:txBody>
                  <a:tcPr marL="68580" marR="68580" marT="34290" marB="34290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42666379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945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800" dirty="0"/>
              <a:t>Алгоритм программы. Предварительная подготовка кадров.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D1A6F5F-5108-40B3-B9AD-C164AC75485B}"/>
              </a:ext>
            </a:extLst>
          </p:cNvPr>
          <p:cNvSpPr/>
          <p:nvPr/>
        </p:nvSpPr>
        <p:spPr>
          <a:xfrm>
            <a:off x="2987824" y="2355726"/>
            <a:ext cx="1296144" cy="792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Загрузка изображений</a:t>
            </a: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A540A778-A827-4E9B-BBC9-929A0D90916B}"/>
              </a:ext>
            </a:extLst>
          </p:cNvPr>
          <p:cNvSpPr/>
          <p:nvPr/>
        </p:nvSpPr>
        <p:spPr>
          <a:xfrm>
            <a:off x="539552" y="2355726"/>
            <a:ext cx="1800200" cy="79208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Начало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390BE5F1-5FAA-4F60-9658-42EEE38BF271}"/>
              </a:ext>
            </a:extLst>
          </p:cNvPr>
          <p:cNvSpPr/>
          <p:nvPr/>
        </p:nvSpPr>
        <p:spPr>
          <a:xfrm>
            <a:off x="6588224" y="2283718"/>
            <a:ext cx="1800200" cy="86409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Получение разностного кадра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E784E0C7-5FCA-4C55-9813-26F7EDEC8A6A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4283968" y="2751770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33DE3A4C-5025-4220-881D-22BFF332F7AA}"/>
              </a:ext>
            </a:extLst>
          </p:cNvPr>
          <p:cNvCxnSpPr>
            <a:cxnSpLocks/>
            <a:stCxn id="19" idx="6"/>
            <a:endCxn id="10" idx="1"/>
          </p:cNvCxnSpPr>
          <p:nvPr/>
        </p:nvCxnSpPr>
        <p:spPr>
          <a:xfrm>
            <a:off x="2339752" y="2751770"/>
            <a:ext cx="6480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0D690F6-5953-4837-B43B-A11DAC429381}"/>
              </a:ext>
            </a:extLst>
          </p:cNvPr>
          <p:cNvSpPr/>
          <p:nvPr/>
        </p:nvSpPr>
        <p:spPr>
          <a:xfrm>
            <a:off x="4860032" y="2355726"/>
            <a:ext cx="1296144" cy="792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Сегментация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144A3FCC-3B76-4CBD-AE2A-B90071445274}"/>
              </a:ext>
            </a:extLst>
          </p:cNvPr>
          <p:cNvCxnSpPr>
            <a:cxnSpLocks/>
            <a:stCxn id="11" idx="3"/>
            <a:endCxn id="20" idx="2"/>
          </p:cNvCxnSpPr>
          <p:nvPr/>
        </p:nvCxnSpPr>
        <p:spPr>
          <a:xfrm flipV="1">
            <a:off x="6156176" y="2715766"/>
            <a:ext cx="432048" cy="360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384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800" dirty="0"/>
              <a:t>Алгоритм программы. Разностное изображение.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A27FBA5-1F03-4681-8581-6C79F8C3755D}"/>
              </a:ext>
            </a:extLst>
          </p:cNvPr>
          <p:cNvSpPr/>
          <p:nvPr/>
        </p:nvSpPr>
        <p:spPr>
          <a:xfrm>
            <a:off x="395536" y="4220170"/>
            <a:ext cx="38884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«Активный» кадр (образованный отражёнными фоновым и лазерным </a:t>
            </a:r>
          </a:p>
          <a:p>
            <a:r>
              <a:rPr lang="ru-RU" dirty="0"/>
              <a:t>излучениями)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03E87AD-7878-4B08-ACD3-B42229088AED}"/>
              </a:ext>
            </a:extLst>
          </p:cNvPr>
          <p:cNvSpPr/>
          <p:nvPr/>
        </p:nvSpPr>
        <p:spPr>
          <a:xfrm>
            <a:off x="4788024" y="4155926"/>
            <a:ext cx="41044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«Пассивный» кадр (образованный только отражённым фоновым </a:t>
            </a:r>
          </a:p>
          <a:p>
            <a:r>
              <a:rPr lang="ru-RU" dirty="0"/>
              <a:t>излучением) </a:t>
            </a:r>
          </a:p>
        </p:txBody>
      </p:sp>
      <p:pic>
        <p:nvPicPr>
          <p:cNvPr id="4" name="Рисунок 3" descr="Изображение выглядит как объект, темный, сидит, красный&#10;&#10;Автоматически созданное описание">
            <a:extLst>
              <a:ext uri="{FF2B5EF4-FFF2-40B4-BE49-F238E27FC236}">
                <a16:creationId xmlns:a16="http://schemas.microsoft.com/office/drawing/2014/main" id="{3C373E12-4551-4578-89ED-3A94CC84006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059582"/>
            <a:ext cx="3870431" cy="3096344"/>
          </a:xfrm>
          <a:prstGeom prst="rect">
            <a:avLst/>
          </a:prstGeom>
        </p:spPr>
      </p:pic>
      <p:pic>
        <p:nvPicPr>
          <p:cNvPr id="10" name="Рисунок 9" descr="Изображение выглядит как сидит, темный, ноутбук, освещенный&#10;&#10;Автоматически созданное описание">
            <a:extLst>
              <a:ext uri="{FF2B5EF4-FFF2-40B4-BE49-F238E27FC236}">
                <a16:creationId xmlns:a16="http://schemas.microsoft.com/office/drawing/2014/main" id="{F2E8DC4F-E268-44C9-A09A-6BF8A7164FC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1059582"/>
            <a:ext cx="3870431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89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</p:spPr>
        <p:txBody>
          <a:bodyPr anchor="ctr">
            <a:normAutofit/>
          </a:bodyPr>
          <a:lstStyle/>
          <a:p>
            <a:r>
              <a:rPr lang="ru-RU" dirty="0"/>
              <a:t>Алгоритм программы. Разностное изображение.</a:t>
            </a:r>
            <a:r>
              <a:rPr lang="en-US" dirty="0"/>
              <a:t> </a:t>
            </a:r>
            <a:r>
              <a:rPr lang="ru-RU" dirty="0"/>
              <a:t>Результат.</a:t>
            </a:r>
          </a:p>
        </p:txBody>
      </p:sp>
      <p:pic>
        <p:nvPicPr>
          <p:cNvPr id="8" name="Рисунок 7" descr="Изображение выглядит как внутренний, сидит, темный, кровать&#10;&#10;Автоматически созданное описание">
            <a:extLst>
              <a:ext uri="{FF2B5EF4-FFF2-40B4-BE49-F238E27FC236}">
                <a16:creationId xmlns:a16="http://schemas.microsoft.com/office/drawing/2014/main" id="{4B902907-4AE7-4925-A988-8F752BC3C8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40" y="828091"/>
            <a:ext cx="7542584" cy="419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637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</p:spPr>
        <p:txBody>
          <a:bodyPr anchor="ctr">
            <a:normAutofit/>
          </a:bodyPr>
          <a:lstStyle/>
          <a:p>
            <a:r>
              <a:rPr lang="ru-RU"/>
              <a:t>Алгоритм программы. Дальнейшие варианты.</a:t>
            </a:r>
          </a:p>
        </p:txBody>
      </p:sp>
      <p:pic>
        <p:nvPicPr>
          <p:cNvPr id="21" name="Рисунок 20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E96237B-2345-4481-81F8-FEEA25E7629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843558"/>
            <a:ext cx="8496944" cy="41068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50065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</p:spPr>
        <p:txBody>
          <a:bodyPr anchor="ctr">
            <a:normAutofit/>
          </a:bodyPr>
          <a:lstStyle/>
          <a:p>
            <a:r>
              <a:rPr lang="ru-RU" dirty="0"/>
              <a:t>Алгоритм программы. </a:t>
            </a:r>
            <a:r>
              <a:rPr lang="en-US" dirty="0"/>
              <a:t>Canny</a:t>
            </a:r>
            <a:r>
              <a:rPr lang="ru-RU" dirty="0"/>
              <a:t>. Результат.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BDDDF5-3173-4B1F-9B4B-94E5339BA7D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341363" y="786793"/>
            <a:ext cx="6615633" cy="423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900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11560" y="123479"/>
            <a:ext cx="8075240" cy="574042"/>
          </a:xfrm>
        </p:spPr>
        <p:txBody>
          <a:bodyPr anchor="ctr">
            <a:normAutofit/>
          </a:bodyPr>
          <a:lstStyle/>
          <a:p>
            <a:r>
              <a:rPr lang="ru-RU" dirty="0"/>
              <a:t>Алгоритм программы. Пороговая фильтрация и </a:t>
            </a:r>
            <a:r>
              <a:rPr lang="en-US" dirty="0"/>
              <a:t>HSV</a:t>
            </a:r>
            <a:r>
              <a:rPr lang="ru-RU" dirty="0"/>
              <a:t>. Результат.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CA740-CAFC-4A82-82CD-BB8D0F0C6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783328"/>
            <a:ext cx="4572000" cy="436017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C653174-707E-4FBC-81B6-AF743C1322F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783328"/>
            <a:ext cx="4572000" cy="436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5158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1432</Words>
  <Application>Microsoft Office PowerPoint</Application>
  <PresentationFormat>Экран (16:9)</PresentationFormat>
  <Paragraphs>130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Times New Roman</vt:lpstr>
      <vt:lpstr>Verdana</vt:lpstr>
      <vt:lpstr>Wingdings</vt:lpstr>
      <vt:lpstr>Тема Office</vt:lpstr>
      <vt:lpstr>Презентация PowerPoint</vt:lpstr>
      <vt:lpstr>Цель и задачи</vt:lpstr>
      <vt:lpstr>Результаты обзора детекторов оптических ОЭП</vt:lpstr>
      <vt:lpstr>Алгоритм программы. Предварительная подготовка кадров.</vt:lpstr>
      <vt:lpstr>Алгоритм программы. Разностное изображение.</vt:lpstr>
      <vt:lpstr>Алгоритм программы. Разностное изображение. Результат.</vt:lpstr>
      <vt:lpstr>Алгоритм программы. Дальнейшие варианты.</vt:lpstr>
      <vt:lpstr>Алгоритм программы. Canny. Результат.</vt:lpstr>
      <vt:lpstr>Алгоритм программы. Пороговая фильтрация и HSV. Результат.</vt:lpstr>
      <vt:lpstr>Сравнение алгоритмов</vt:lpstr>
      <vt:lpstr>Алгоритм программы. Видеопоток</vt:lpstr>
      <vt:lpstr>Алгоритм программы. Видеопоток. Результат.</vt:lpstr>
      <vt:lpstr>Презентация PowerPoint</vt:lpstr>
      <vt:lpstr>Слайд для Сан Саныча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Артур Стрекозов</dc:creator>
  <cp:lastModifiedBy>Артур Стрекозов</cp:lastModifiedBy>
  <cp:revision>42</cp:revision>
  <dcterms:created xsi:type="dcterms:W3CDTF">2020-07-02T13:34:45Z</dcterms:created>
  <dcterms:modified xsi:type="dcterms:W3CDTF">2020-07-03T09:59:56Z</dcterms:modified>
</cp:coreProperties>
</file>